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6"/>
  </p:notesMasterIdLst>
  <p:handoutMasterIdLst>
    <p:handoutMasterId r:id="rId27"/>
  </p:handoutMasterIdLst>
  <p:sldIdLst>
    <p:sldId id="2076138457" r:id="rId2"/>
    <p:sldId id="2076138514" r:id="rId3"/>
    <p:sldId id="1709" r:id="rId4"/>
    <p:sldId id="2076138523" r:id="rId5"/>
    <p:sldId id="2076138522" r:id="rId6"/>
    <p:sldId id="2076138524" r:id="rId7"/>
    <p:sldId id="1689" r:id="rId8"/>
    <p:sldId id="2076138531" r:id="rId9"/>
    <p:sldId id="2076138527" r:id="rId10"/>
    <p:sldId id="2076138526" r:id="rId11"/>
    <p:sldId id="2076138525" r:id="rId12"/>
    <p:sldId id="1706" r:id="rId13"/>
    <p:sldId id="1707" r:id="rId14"/>
    <p:sldId id="1701" r:id="rId15"/>
    <p:sldId id="1687" r:id="rId16"/>
    <p:sldId id="1702" r:id="rId17"/>
    <p:sldId id="1704" r:id="rId18"/>
    <p:sldId id="1688" r:id="rId19"/>
    <p:sldId id="1705" r:id="rId20"/>
    <p:sldId id="1703" r:id="rId21"/>
    <p:sldId id="2076138528" r:id="rId22"/>
    <p:sldId id="2076138529" r:id="rId23"/>
    <p:sldId id="2076138530" r:id="rId24"/>
    <p:sldId id="2076138521"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95303" autoAdjust="0"/>
  </p:normalViewPr>
  <p:slideViewPr>
    <p:cSldViewPr snapToGrid="0">
      <p:cViewPr varScale="1">
        <p:scale>
          <a:sx n="68" d="100"/>
          <a:sy n="68" d="100"/>
        </p:scale>
        <p:origin x="-486" y="375"/>
      </p:cViewPr>
      <p:guideLst>
        <p:guide orient="horz" pos="640"/>
        <p:guide pos="3840"/>
      </p:guideLst>
    </p:cSldViewPr>
  </p:slideViewPr>
  <p:outlineViewPr>
    <p:cViewPr>
      <p:scale>
        <a:sx n="33" d="100"/>
        <a:sy n="33" d="100"/>
      </p:scale>
      <p:origin x="0" y="-585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12/3/2021 9:32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12/3/2021 9:31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flickr.com/photos/emry/2132309066/"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3" Type="http://schemas.openxmlformats.org/officeDocument/2006/relationships/hyperlink" Target="https://elcodigok.blogspot.com/2019/09/que-es-devops.html" TargetMode="External"/><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hyperlink" Target="https://creativecommons.org/licenses/by-nc-sa/3.0/"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atlassian.com/devops"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devops/learn/what-is-infrastructure-as-code" TargetMode="External"/><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keepcalm-o-matic.co.uk/p/keep-calm-and-rtfm-123" TargetMode="Externa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rickroche.com/" TargetMode="External"/><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hyperlink" Target="https://creativecommons.org/licenses/by-nc/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3" Type="http://schemas.openxmlformats.org/officeDocument/2006/relationships/hyperlink" Target="http://stackoverflow.com/questions/2741832/unit-tests-vs-functional-tests" TargetMode="External"/><Relationship Id="rId2" Type="http://schemas.openxmlformats.org/officeDocument/2006/relationships/image" Target="../media/image27.jpg"/><Relationship Id="rId1" Type="http://schemas.openxmlformats.org/officeDocument/2006/relationships/slideLayout" Target="../slideLayouts/slideLayout19.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2" y="588963"/>
            <a:ext cx="4465875" cy="2535236"/>
          </a:xfrm>
        </p:spPr>
        <p:txBody>
          <a:bodyPr wrap="square" anchor="b">
            <a:normAutofit/>
          </a:bodyPr>
          <a:lstStyle/>
          <a:p>
            <a:r>
              <a:rPr lang="en-US" noProof="0" dirty="0"/>
              <a:t>C</a:t>
            </a:r>
            <a:r>
              <a:rPr lang="en-US" baseline="30000" noProof="0" dirty="0"/>
              <a:t>♯</a:t>
            </a:r>
            <a:br>
              <a:rPr lang="en-US" baseline="30000" noProof="0" dirty="0"/>
            </a:br>
            <a:r>
              <a:rPr lang="en-US" noProof="0" dirty="0"/>
              <a:t>this._</a:t>
            </a:r>
            <a:r>
              <a:rPr lang="en-US" noProof="0" dirty="0" err="1"/>
              <a:t>course.Dispose</a:t>
            </a:r>
            <a:r>
              <a:rPr lang="en-US" noProof="0" dirty="0"/>
              <a:t>();</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5" name="Picture 4" descr="A red and white flag&#10;&#10;Description automatically generated with low confidence">
            <a:extLst>
              <a:ext uri="{FF2B5EF4-FFF2-40B4-BE49-F238E27FC236}">
                <a16:creationId xmlns:a16="http://schemas.microsoft.com/office/drawing/2014/main" id="{5654B5F0-3CE6-44D2-B83C-A29323C98BC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48214" y="890694"/>
            <a:ext cx="6843786" cy="5076611"/>
          </a:xfrm>
          <a:prstGeom prst="rect">
            <a:avLst/>
          </a:prstGeom>
        </p:spPr>
      </p:pic>
      <p:sp>
        <p:nvSpPr>
          <p:cNvPr id="6" name="TextBox 5">
            <a:extLst>
              <a:ext uri="{FF2B5EF4-FFF2-40B4-BE49-F238E27FC236}">
                <a16:creationId xmlns:a16="http://schemas.microsoft.com/office/drawing/2014/main" id="{7DC8DB44-A6A4-4215-9FFC-C209A8C8D0C2}"/>
              </a:ext>
            </a:extLst>
          </p:cNvPr>
          <p:cNvSpPr txBox="1"/>
          <p:nvPr/>
        </p:nvSpPr>
        <p:spPr>
          <a:xfrm>
            <a:off x="5999944" y="5566849"/>
            <a:ext cx="6086475" cy="138499"/>
          </a:xfrm>
          <a:prstGeom prst="rect">
            <a:avLst/>
          </a:prstGeom>
          <a:noFill/>
        </p:spPr>
        <p:txBody>
          <a:bodyPr wrap="square" lIns="0" tIns="0" rIns="0" bIns="0" rtlCol="0">
            <a:spAutoFit/>
          </a:bodyPr>
          <a:lstStyle/>
          <a:p>
            <a:r>
              <a:rPr lang="en-US" sz="900" dirty="0">
                <a:hlinkClick r:id="rId3" tooltip="http://www.flickr.com/photos/emry/2132309066/"/>
              </a:rPr>
              <a:t>This Photo</a:t>
            </a:r>
            <a:r>
              <a:rPr lang="en-US" sz="900" dirty="0"/>
              <a:t> by Unknown Author is licensed under </a:t>
            </a:r>
            <a:r>
              <a:rPr lang="en-US" sz="900" dirty="0">
                <a:hlinkClick r:id="rId4" tooltip="https://creativecommons.org/licenses/by-nc-sa/3.0/"/>
              </a:rPr>
              <a:t>CC BY-SA-NC</a:t>
            </a:r>
            <a:endParaRPr lang="en-US" sz="900" dirty="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a:xfrm>
            <a:off x="585216" y="3033223"/>
            <a:ext cx="9144000" cy="498598"/>
          </a:xfrm>
        </p:spPr>
        <p:txBody>
          <a:bodyPr/>
          <a:lstStyle/>
          <a:p>
            <a:r>
              <a:rPr lang="en-US" noProof="0" dirty="0"/>
              <a:t>Integration Testing</a:t>
            </a:r>
          </a:p>
        </p:txBody>
      </p:sp>
      <p:sp>
        <p:nvSpPr>
          <p:cNvPr id="2" name="Text Placeholder 1">
            <a:extLst>
              <a:ext uri="{FF2B5EF4-FFF2-40B4-BE49-F238E27FC236}">
                <a16:creationId xmlns:a16="http://schemas.microsoft.com/office/drawing/2014/main" id="{4BEF6569-5C77-4E3B-8C18-DEC416465289}"/>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49794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A3155187-4694-41ED-B6D0-F832C1D57A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293370"/>
            <a:ext cx="12192000" cy="6271260"/>
          </a:xfrm>
          <a:prstGeom prst="rect">
            <a:avLst/>
          </a:prstGeom>
        </p:spPr>
      </p:pic>
      <p:sp>
        <p:nvSpPr>
          <p:cNvPr id="11" name="TextBox 10">
            <a:extLst>
              <a:ext uri="{FF2B5EF4-FFF2-40B4-BE49-F238E27FC236}">
                <a16:creationId xmlns:a16="http://schemas.microsoft.com/office/drawing/2014/main" id="{628BDA74-790C-4D3F-A3E5-6D25E800DEA0}"/>
              </a:ext>
            </a:extLst>
          </p:cNvPr>
          <p:cNvSpPr txBox="1"/>
          <p:nvPr/>
        </p:nvSpPr>
        <p:spPr>
          <a:xfrm>
            <a:off x="0" y="6564630"/>
            <a:ext cx="12192000" cy="138499"/>
          </a:xfrm>
          <a:prstGeom prst="rect">
            <a:avLst/>
          </a:prstGeom>
          <a:noFill/>
        </p:spPr>
        <p:txBody>
          <a:bodyPr wrap="square" lIns="0" tIns="0" rIns="0" bIns="0" rtlCol="0">
            <a:spAutoFit/>
          </a:bodyPr>
          <a:lstStyle/>
          <a:p>
            <a:r>
              <a:rPr lang="en-US" sz="900">
                <a:hlinkClick r:id="rId3" tooltip="https://elcodigok.blogspot.com/2019/09/que-es-devops.html"/>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7929214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DevOps</a:t>
            </a:r>
          </a:p>
        </p:txBody>
      </p:sp>
      <p:sp>
        <p:nvSpPr>
          <p:cNvPr id="2" name="Text Placeholder 1">
            <a:extLst>
              <a:ext uri="{FF2B5EF4-FFF2-40B4-BE49-F238E27FC236}">
                <a16:creationId xmlns:a16="http://schemas.microsoft.com/office/drawing/2014/main" id="{FECB56D0-CD10-430E-8D3A-0A1FAD6C5734}"/>
              </a:ext>
            </a:extLst>
          </p:cNvPr>
          <p:cNvSpPr>
            <a:spLocks noGrp="1"/>
          </p:cNvSpPr>
          <p:nvPr>
            <p:ph type="body" sz="quarter" idx="10"/>
          </p:nvPr>
        </p:nvSpPr>
        <p:spPr>
          <a:xfrm>
            <a:off x="586390" y="1434370"/>
            <a:ext cx="11018520" cy="2154436"/>
          </a:xfrm>
        </p:spPr>
        <p:txBody>
          <a:bodyPr/>
          <a:lstStyle/>
          <a:p>
            <a:r>
              <a:rPr lang="en-US" b="1" noProof="0" dirty="0"/>
              <a:t>DevOps</a:t>
            </a:r>
            <a:r>
              <a:rPr lang="en-US" noProof="0" dirty="0"/>
              <a:t> is a set of practices that automates the processes between software development and IT teams, in order that they can build, test, and release software faster and more reliably. The concept of </a:t>
            </a:r>
            <a:r>
              <a:rPr lang="en-US" b="1" noProof="0" dirty="0"/>
              <a:t>DevOps</a:t>
            </a:r>
            <a:r>
              <a:rPr lang="en-US" noProof="0" dirty="0"/>
              <a:t> is founded on building a culture of collaboration between teams that historically functioned in relative siloes.</a:t>
            </a:r>
          </a:p>
        </p:txBody>
      </p:sp>
      <p:sp>
        <p:nvSpPr>
          <p:cNvPr id="3" name="Rectangle 2">
            <a:extLst>
              <a:ext uri="{FF2B5EF4-FFF2-40B4-BE49-F238E27FC236}">
                <a16:creationId xmlns:a16="http://schemas.microsoft.com/office/drawing/2014/main" id="{066952F2-A290-4776-BD3A-397602586D6D}"/>
              </a:ext>
            </a:extLst>
          </p:cNvPr>
          <p:cNvSpPr/>
          <p:nvPr/>
        </p:nvSpPr>
        <p:spPr>
          <a:xfrm>
            <a:off x="7677051" y="6279787"/>
            <a:ext cx="4450642" cy="363946"/>
          </a:xfrm>
          <a:prstGeom prst="rect">
            <a:avLst/>
          </a:prstGeom>
        </p:spPr>
        <p:txBody>
          <a:bodyPr wrap="none">
            <a:spAutoFit/>
          </a:bodyPr>
          <a:lstStyle/>
          <a:p>
            <a:r>
              <a:rPr lang="da-DK" dirty="0"/>
              <a:t>Source: </a:t>
            </a:r>
            <a:r>
              <a:rPr lang="da-DK" dirty="0">
                <a:hlinkClick r:id="rId2"/>
              </a:rPr>
              <a:t>https://www.atlassian.com/devops</a:t>
            </a:r>
            <a:r>
              <a:rPr lang="da-DK" dirty="0"/>
              <a:t> </a:t>
            </a:r>
            <a:endParaRPr lang="LID4096" dirty="0"/>
          </a:p>
        </p:txBody>
      </p:sp>
    </p:spTree>
    <p:extLst>
      <p:ext uri="{BB962C8B-B14F-4D97-AF65-F5344CB8AC3E}">
        <p14:creationId xmlns:p14="http://schemas.microsoft.com/office/powerpoint/2010/main" val="30000051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3F42-0339-4A24-9F81-F3CEFF2C5DD9}"/>
              </a:ext>
            </a:extLst>
          </p:cNvPr>
          <p:cNvSpPr>
            <a:spLocks noGrp="1"/>
          </p:cNvSpPr>
          <p:nvPr>
            <p:ph type="title"/>
          </p:nvPr>
        </p:nvSpPr>
        <p:spPr>
          <a:xfrm>
            <a:off x="588263" y="2996526"/>
            <a:ext cx="4163125" cy="3272512"/>
          </a:xfrm>
          <a:prstGeom prst="rect">
            <a:avLst/>
          </a:prstGeom>
        </p:spPr>
        <p:txBody>
          <a:bodyPr wrap="square" anchor="t">
            <a:normAutofit/>
          </a:bodyPr>
          <a:lstStyle/>
          <a:p>
            <a:r>
              <a:rPr lang="en-US" sz="2800" noProof="0" dirty="0"/>
              <a:t>Books</a:t>
            </a:r>
          </a:p>
        </p:txBody>
      </p:sp>
      <p:pic>
        <p:nvPicPr>
          <p:cNvPr id="7" name="Picture 12" descr="A close up of a piece of paper&#10;&#10;Description generated with high confidence">
            <a:extLst>
              <a:ext uri="{FF2B5EF4-FFF2-40B4-BE49-F238E27FC236}">
                <a16:creationId xmlns:a16="http://schemas.microsoft.com/office/drawing/2014/main" id="{574A0BA2-280E-42A1-A7DD-E87475737AC5}"/>
              </a:ext>
            </a:extLst>
          </p:cNvPr>
          <p:cNvPicPr>
            <a:picLocks noChangeAspect="1"/>
          </p:cNvPicPr>
          <p:nvPr/>
        </p:nvPicPr>
        <p:blipFill>
          <a:blip r:embed="rId2"/>
          <a:stretch>
            <a:fillRect/>
          </a:stretch>
        </p:blipFill>
        <p:spPr>
          <a:xfrm>
            <a:off x="8470900" y="4611688"/>
            <a:ext cx="2965450" cy="2203450"/>
          </a:xfrm>
          <a:prstGeom prst="rect">
            <a:avLst/>
          </a:prstGeom>
        </p:spPr>
      </p:pic>
      <p:pic>
        <p:nvPicPr>
          <p:cNvPr id="6148" name="Picture 4" descr="Image result for unicorn project">
            <a:extLst>
              <a:ext uri="{FF2B5EF4-FFF2-40B4-BE49-F238E27FC236}">
                <a16:creationId xmlns:a16="http://schemas.microsoft.com/office/drawing/2014/main" id="{7B1340D6-1ABC-46F9-8CD9-423C19B73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900" y="39688"/>
            <a:ext cx="2965450" cy="4487863"/>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generated with high confidence">
            <a:extLst>
              <a:ext uri="{FF2B5EF4-FFF2-40B4-BE49-F238E27FC236}">
                <a16:creationId xmlns:a16="http://schemas.microsoft.com/office/drawing/2014/main" id="{995DFB0E-F2A4-41B3-9F39-B91F627C6C04}"/>
              </a:ext>
            </a:extLst>
          </p:cNvPr>
          <p:cNvPicPr>
            <a:picLocks noChangeAspect="1"/>
          </p:cNvPicPr>
          <p:nvPr/>
        </p:nvPicPr>
        <p:blipFill rotWithShape="1">
          <a:blip r:embed="rId4"/>
          <a:srcRect t="4082" b="4082"/>
          <a:stretch/>
        </p:blipFill>
        <p:spPr>
          <a:xfrm>
            <a:off x="6088063" y="39688"/>
            <a:ext cx="2300288" cy="3255963"/>
          </a:xfrm>
          <a:prstGeom prst="rect">
            <a:avLst/>
          </a:prstGeom>
        </p:spPr>
      </p:pic>
      <p:pic>
        <p:nvPicPr>
          <p:cNvPr id="6" name="Picture 10" descr="A close up of text on a white background&#10;&#10;Description generated with very high confidence">
            <a:extLst>
              <a:ext uri="{FF2B5EF4-FFF2-40B4-BE49-F238E27FC236}">
                <a16:creationId xmlns:a16="http://schemas.microsoft.com/office/drawing/2014/main" id="{2819014F-2692-49F5-869B-87DE1FD07251}"/>
              </a:ext>
            </a:extLst>
          </p:cNvPr>
          <p:cNvPicPr>
            <a:picLocks noChangeAspect="1"/>
          </p:cNvPicPr>
          <p:nvPr/>
        </p:nvPicPr>
        <p:blipFill>
          <a:blip r:embed="rId5"/>
          <a:stretch>
            <a:fillRect/>
          </a:stretch>
        </p:blipFill>
        <p:spPr>
          <a:xfrm>
            <a:off x="6088063" y="3379788"/>
            <a:ext cx="2300288" cy="3435350"/>
          </a:xfrm>
          <a:prstGeom prst="rect">
            <a:avLst/>
          </a:prstGeom>
        </p:spPr>
      </p:pic>
    </p:spTree>
    <p:extLst>
      <p:ext uri="{BB962C8B-B14F-4D97-AF65-F5344CB8AC3E}">
        <p14:creationId xmlns:p14="http://schemas.microsoft.com/office/powerpoint/2010/main" val="24561815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Continuous Delivery</a:t>
            </a:r>
          </a:p>
        </p:txBody>
      </p:sp>
    </p:spTree>
    <p:extLst>
      <p:ext uri="{BB962C8B-B14F-4D97-AF65-F5344CB8AC3E}">
        <p14:creationId xmlns:p14="http://schemas.microsoft.com/office/powerpoint/2010/main" val="30636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p:txBody>
          <a:bodyPr/>
          <a:lstStyle/>
          <a:p>
            <a:r>
              <a:rPr lang="en-US" noProof="0" dirty="0"/>
              <a:t>Continuous Delivery</a:t>
            </a:r>
          </a:p>
        </p:txBody>
      </p:sp>
      <p:sp>
        <p:nvSpPr>
          <p:cNvPr id="5" name="Text Placeholder 4">
            <a:extLst>
              <a:ext uri="{FF2B5EF4-FFF2-40B4-BE49-F238E27FC236}">
                <a16:creationId xmlns:a16="http://schemas.microsoft.com/office/drawing/2014/main" id="{29540690-A8C4-4672-BF91-1D0FC873A28E}"/>
              </a:ext>
            </a:extLst>
          </p:cNvPr>
          <p:cNvSpPr>
            <a:spLocks noGrp="1"/>
          </p:cNvSpPr>
          <p:nvPr>
            <p:ph type="body" sz="quarter" idx="10"/>
          </p:nvPr>
        </p:nvSpPr>
        <p:spPr>
          <a:xfrm>
            <a:off x="586390" y="1434370"/>
            <a:ext cx="11018520" cy="2215991"/>
          </a:xfrm>
        </p:spPr>
        <p:txBody>
          <a:bodyPr/>
          <a:lstStyle/>
          <a:p>
            <a:r>
              <a:rPr lang="en-US" sz="3600" noProof="0" dirty="0"/>
              <a:t>Continuous delivery is an approach where teams release quality products frequently and predictably from source code repository to production in an automated fashion.</a:t>
            </a:r>
            <a:endParaRPr lang="en-US" sz="5400" noProof="0" dirty="0"/>
          </a:p>
        </p:txBody>
      </p:sp>
    </p:spTree>
    <p:extLst>
      <p:ext uri="{BB962C8B-B14F-4D97-AF65-F5344CB8AC3E}">
        <p14:creationId xmlns:p14="http://schemas.microsoft.com/office/powerpoint/2010/main" val="16672536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Continuous Deployment</a:t>
            </a:r>
          </a:p>
        </p:txBody>
      </p:sp>
    </p:spTree>
    <p:extLst>
      <p:ext uri="{BB962C8B-B14F-4D97-AF65-F5344CB8AC3E}">
        <p14:creationId xmlns:p14="http://schemas.microsoft.com/office/powerpoint/2010/main" val="4775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Infrastructure as Code</a:t>
            </a:r>
          </a:p>
        </p:txBody>
      </p:sp>
    </p:spTree>
    <p:extLst>
      <p:ext uri="{BB962C8B-B14F-4D97-AF65-F5344CB8AC3E}">
        <p14:creationId xmlns:p14="http://schemas.microsoft.com/office/powerpoint/2010/main" val="299441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noProof="0" dirty="0"/>
              <a:t>Infrastructure as Code</a:t>
            </a:r>
          </a:p>
        </p:txBody>
      </p:sp>
      <p:pic>
        <p:nvPicPr>
          <p:cNvPr id="4098" name="Picture 2" descr="Infrastructure as code defines the environment in a versioned&#10;file">
            <a:extLst>
              <a:ext uri="{FF2B5EF4-FFF2-40B4-BE49-F238E27FC236}">
                <a16:creationId xmlns:a16="http://schemas.microsoft.com/office/drawing/2014/main" id="{C1169231-B569-4814-98C3-84314C9E79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200" y="2549128"/>
            <a:ext cx="5211763" cy="2605881"/>
          </a:xfrm>
          <a:prstGeom prst="rect">
            <a:avLst/>
          </a:prstGeom>
          <a:noFill/>
          <a:extLst>
            <a:ext uri="{909E8E84-426E-40DD-AFC4-6F175D3DCCD1}">
              <a14:hiddenFill xmlns:a14="http://schemas.microsoft.com/office/drawing/2010/main">
                <a:solidFill>
                  <a:srgbClr val="FFFFFF"/>
                </a:solidFill>
              </a14:hiddenFill>
            </a:ext>
          </a:extLst>
        </p:spPr>
      </p:pic>
      <p:sp>
        <p:nvSpPr>
          <p:cNvPr id="71" name="Text Placeholder 2">
            <a:extLst>
              <a:ext uri="{FF2B5EF4-FFF2-40B4-BE49-F238E27FC236}">
                <a16:creationId xmlns:a16="http://schemas.microsoft.com/office/drawing/2014/main" id="{F206F834-92A5-45ED-A6A6-125553762BC4}"/>
              </a:ext>
            </a:extLst>
          </p:cNvPr>
          <p:cNvSpPr>
            <a:spLocks noGrp="1"/>
          </p:cNvSpPr>
          <p:nvPr>
            <p:ph sz="quarter" idx="13"/>
          </p:nvPr>
        </p:nvSpPr>
        <p:spPr>
          <a:xfrm>
            <a:off x="6389688" y="1435100"/>
            <a:ext cx="5219700" cy="4833938"/>
          </a:xfrm>
          <a:prstGeom prst="rect">
            <a:avLst/>
          </a:prstGeom>
        </p:spPr>
        <p:txBody>
          <a:bodyPr wrap="square">
            <a:normAutofit/>
          </a:bodyPr>
          <a:lstStyle/>
          <a:p>
            <a:pPr marL="0" indent="0">
              <a:lnSpc>
                <a:spcPct val="90000"/>
              </a:lnSpc>
              <a:buNone/>
            </a:pPr>
            <a:r>
              <a:rPr lang="en-US" sz="2400" noProof="0" dirty="0"/>
              <a:t>Infrastructure as Code (</a:t>
            </a:r>
            <a:r>
              <a:rPr lang="en-US" sz="2400" noProof="0" dirty="0" err="1"/>
              <a:t>IaC</a:t>
            </a:r>
            <a:r>
              <a:rPr lang="en-US" sz="2400" noProof="0" dirty="0"/>
              <a:t>) is the management of infrastructure (networks, virtual machines, load balancers, and connection topology) in a descriptive model, using the same versioning as DevOps team uses for source code.</a:t>
            </a:r>
          </a:p>
          <a:p>
            <a:pPr>
              <a:lnSpc>
                <a:spcPct val="90000"/>
              </a:lnSpc>
            </a:pPr>
            <a:endParaRPr lang="en-US" sz="2400" noProof="0" dirty="0"/>
          </a:p>
          <a:p>
            <a:pPr marL="0" indent="0">
              <a:lnSpc>
                <a:spcPct val="90000"/>
              </a:lnSpc>
              <a:buNone/>
            </a:pPr>
            <a:r>
              <a:rPr lang="en-US" sz="2400" noProof="0" dirty="0"/>
              <a:t>Idempotent</a:t>
            </a:r>
          </a:p>
          <a:p>
            <a:pPr>
              <a:lnSpc>
                <a:spcPct val="90000"/>
              </a:lnSpc>
            </a:pPr>
            <a:endParaRPr lang="en-US" sz="2400" noProof="0" dirty="0"/>
          </a:p>
          <a:p>
            <a:pPr marL="0" indent="0">
              <a:lnSpc>
                <a:spcPct val="90000"/>
              </a:lnSpc>
              <a:buNone/>
            </a:pPr>
            <a:r>
              <a:rPr lang="en-US" sz="2400" noProof="0" dirty="0" err="1"/>
              <a:t>IaC</a:t>
            </a:r>
            <a:r>
              <a:rPr lang="en-US" sz="2400" noProof="0" dirty="0"/>
              <a:t> is a key DevOps practice and is used in conjunction with CD</a:t>
            </a:r>
          </a:p>
        </p:txBody>
      </p:sp>
      <p:sp>
        <p:nvSpPr>
          <p:cNvPr id="6" name="Rectangle 5">
            <a:extLst>
              <a:ext uri="{FF2B5EF4-FFF2-40B4-BE49-F238E27FC236}">
                <a16:creationId xmlns:a16="http://schemas.microsoft.com/office/drawing/2014/main" id="{F43643DD-05EF-4B99-B9B3-B0DBF195CFBC}"/>
              </a:ext>
            </a:extLst>
          </p:cNvPr>
          <p:cNvSpPr/>
          <p:nvPr/>
        </p:nvSpPr>
        <p:spPr>
          <a:xfrm>
            <a:off x="2730412" y="6269038"/>
            <a:ext cx="9673722" cy="363946"/>
          </a:xfrm>
          <a:prstGeom prst="rect">
            <a:avLst/>
          </a:prstGeom>
        </p:spPr>
        <p:txBody>
          <a:bodyPr wrap="square">
            <a:spAutoFit/>
          </a:bodyPr>
          <a:lstStyle/>
          <a:p>
            <a:r>
              <a:rPr lang="da-DK" dirty="0"/>
              <a:t>Source</a:t>
            </a:r>
            <a:r>
              <a:rPr lang="da-DK" dirty="0">
                <a:hlinkClick r:id="rId3"/>
              </a:rPr>
              <a:t>: https://docs.microsoft.com/en-us/azure/devops/learn/what-is-infrastructure-as-code</a:t>
            </a:r>
            <a:r>
              <a:rPr lang="da-DK" dirty="0"/>
              <a:t> </a:t>
            </a:r>
            <a:endParaRPr lang="LID4096" dirty="0"/>
          </a:p>
        </p:txBody>
      </p:sp>
    </p:spTree>
    <p:extLst>
      <p:ext uri="{BB962C8B-B14F-4D97-AF65-F5344CB8AC3E}">
        <p14:creationId xmlns:p14="http://schemas.microsoft.com/office/powerpoint/2010/main" val="37881517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0644A5-FE35-4CC6-BFC6-3484D86179C4}"/>
              </a:ext>
            </a:extLst>
          </p:cNvPr>
          <p:cNvSpPr>
            <a:spLocks noGrp="1"/>
          </p:cNvSpPr>
          <p:nvPr>
            <p:ph type="body" sz="quarter" idx="10"/>
          </p:nvPr>
        </p:nvSpPr>
        <p:spPr>
          <a:xfrm>
            <a:off x="584200" y="3535540"/>
            <a:ext cx="4162425" cy="1963614"/>
          </a:xfrm>
        </p:spPr>
        <p:txBody>
          <a:bodyPr/>
          <a:lstStyle/>
          <a:p>
            <a:r>
              <a:rPr lang="en-US" noProof="0" dirty="0"/>
              <a:t>Azure PowerShell</a:t>
            </a:r>
          </a:p>
          <a:p>
            <a:r>
              <a:rPr lang="en-US" noProof="0" dirty="0"/>
              <a:t>Azure CLI</a:t>
            </a:r>
          </a:p>
          <a:p>
            <a:r>
              <a:rPr lang="en-US" dirty="0"/>
              <a:t>Bicep</a:t>
            </a:r>
            <a:endParaRPr lang="en-US" noProof="0" dirty="0"/>
          </a:p>
          <a:p>
            <a:r>
              <a:rPr lang="en-US" noProof="0" dirty="0"/>
              <a:t>ARM Templates</a:t>
            </a:r>
          </a:p>
          <a:p>
            <a:r>
              <a:rPr lang="en-US" noProof="0" dirty="0"/>
              <a:t>Terraform</a:t>
            </a:r>
          </a:p>
        </p:txBody>
      </p:sp>
      <p:sp>
        <p:nvSpPr>
          <p:cNvPr id="2" name="Title 1">
            <a:extLst>
              <a:ext uri="{FF2B5EF4-FFF2-40B4-BE49-F238E27FC236}">
                <a16:creationId xmlns:a16="http://schemas.microsoft.com/office/drawing/2014/main" id="{E64156D0-8CD7-452E-BA54-D75B7537400A}"/>
              </a:ext>
            </a:extLst>
          </p:cNvPr>
          <p:cNvSpPr>
            <a:spLocks noGrp="1"/>
          </p:cNvSpPr>
          <p:nvPr>
            <p:ph type="title"/>
          </p:nvPr>
        </p:nvSpPr>
        <p:spPr>
          <a:xfrm>
            <a:off x="588263" y="1462206"/>
            <a:ext cx="4158362" cy="1661993"/>
          </a:xfrm>
        </p:spPr>
        <p:txBody>
          <a:bodyPr/>
          <a:lstStyle/>
          <a:p>
            <a:r>
              <a:rPr lang="en-US" noProof="0" dirty="0"/>
              <a:t>Infrastructure as Code Tools for Microsoft Azure</a:t>
            </a:r>
          </a:p>
        </p:txBody>
      </p:sp>
      <p:pic>
        <p:nvPicPr>
          <p:cNvPr id="5124" name="Picture 4">
            <a:extLst>
              <a:ext uri="{FF2B5EF4-FFF2-40B4-BE49-F238E27FC236}">
                <a16:creationId xmlns:a16="http://schemas.microsoft.com/office/drawing/2014/main" id="{B78CE837-1F00-42D5-A592-2EB3D87EB439}"/>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22240" r="222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95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lnSpcReduction="10000"/>
          </a:bodyPr>
          <a:lstStyle/>
          <a:p>
            <a:r>
              <a:rPr lang="en-US" noProof="0" dirty="0"/>
              <a:t>Docs</a:t>
            </a:r>
          </a:p>
          <a:p>
            <a:r>
              <a:rPr lang="en-US" noProof="0" dirty="0"/>
              <a:t>Automatic package updates</a:t>
            </a:r>
          </a:p>
          <a:p>
            <a:r>
              <a:rPr lang="en-US" noProof="0" dirty="0"/>
              <a:t>CRUD using </a:t>
            </a:r>
            <a:r>
              <a:rPr lang="en-US" noProof="0" dirty="0" err="1"/>
              <a:t>Blazor</a:t>
            </a:r>
            <a:endParaRPr lang="en-US" noProof="0" dirty="0"/>
          </a:p>
          <a:p>
            <a:r>
              <a:rPr lang="en-US" noProof="0" dirty="0"/>
              <a:t>Using Azure Storage for Files</a:t>
            </a:r>
          </a:p>
          <a:p>
            <a:r>
              <a:rPr lang="en-US" dirty="0"/>
              <a:t>Integration Testing</a:t>
            </a:r>
          </a:p>
          <a:p>
            <a:r>
              <a:rPr lang="en-US" dirty="0"/>
              <a:t>App Roles and AAD auth</a:t>
            </a:r>
            <a:endParaRPr lang="en-US" noProof="0" dirty="0"/>
          </a:p>
          <a:p>
            <a:r>
              <a:rPr lang="en-US" dirty="0"/>
              <a:t>DevOps</a:t>
            </a:r>
            <a:endParaRPr lang="en-US" noProof="0" dirty="0"/>
          </a:p>
          <a:p>
            <a:r>
              <a:rPr lang="en-US" noProof="0" dirty="0"/>
              <a:t>Infrastructure as Code</a:t>
            </a:r>
          </a:p>
          <a:p>
            <a:r>
              <a:rPr lang="en-US" noProof="0" dirty="0"/>
              <a:t>Continuous Deployment</a:t>
            </a:r>
          </a:p>
          <a:p>
            <a:r>
              <a:rPr lang="en-US" dirty="0"/>
              <a:t>A note on the exam</a:t>
            </a:r>
          </a:p>
          <a:p>
            <a:r>
              <a:rPr lang="en-US" noProof="0" dirty="0"/>
              <a:t>Questions and Feedback</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en-US" noProof="0" dirty="0"/>
              <a:t>Continuous Delivery and Deployment</a:t>
            </a:r>
            <a:br>
              <a:rPr lang="en-US" noProof="0" dirty="0"/>
            </a:br>
            <a:r>
              <a:rPr lang="en-US" noProof="0" dirty="0"/>
              <a:t>Infrastructure as Code</a:t>
            </a:r>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18833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p:txBody>
          <a:bodyPr/>
          <a:lstStyle/>
          <a:p>
            <a:r>
              <a:rPr lang="en-US" noProof="0" dirty="0"/>
              <a:t>A note on the exam</a:t>
            </a:r>
          </a:p>
        </p:txBody>
      </p:sp>
    </p:spTree>
    <p:extLst>
      <p:ext uri="{BB962C8B-B14F-4D97-AF65-F5344CB8AC3E}">
        <p14:creationId xmlns:p14="http://schemas.microsoft.com/office/powerpoint/2010/main" val="316425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6DE782EC-F853-4FB2-85D1-69AC5C6FEC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816" r="17486" b="-1"/>
          <a:stretch/>
        </p:blipFill>
        <p:spPr>
          <a:xfrm>
            <a:off x="20" y="10"/>
            <a:ext cx="6892905" cy="6857990"/>
          </a:xfrm>
          <a:prstGeom prst="rect">
            <a:avLst/>
          </a:prstGeom>
          <a:noFill/>
        </p:spPr>
      </p:pic>
      <p:sp>
        <p:nvSpPr>
          <p:cNvPr id="5" name="Title 4">
            <a:extLst>
              <a:ext uri="{FF2B5EF4-FFF2-40B4-BE49-F238E27FC236}">
                <a16:creationId xmlns:a16="http://schemas.microsoft.com/office/drawing/2014/main" id="{9361EBB8-63D3-4BE9-BA2F-AD9B6EA10639}"/>
              </a:ext>
            </a:extLst>
          </p:cNvPr>
          <p:cNvSpPr>
            <a:spLocks noGrp="1"/>
          </p:cNvSpPr>
          <p:nvPr>
            <p:ph type="title" idx="4294967295"/>
          </p:nvPr>
        </p:nvSpPr>
        <p:spPr>
          <a:xfrm>
            <a:off x="7192963" y="457200"/>
            <a:ext cx="4416425" cy="553998"/>
          </a:xfrm>
        </p:spPr>
        <p:txBody>
          <a:bodyPr wrap="square" anchor="t">
            <a:normAutofit/>
          </a:bodyPr>
          <a:lstStyle/>
          <a:p>
            <a:r>
              <a:rPr lang="en-US" dirty="0"/>
              <a:t>Steps</a:t>
            </a:r>
          </a:p>
        </p:txBody>
      </p:sp>
      <p:sp>
        <p:nvSpPr>
          <p:cNvPr id="6" name="Text Placeholder 5">
            <a:extLst>
              <a:ext uri="{FF2B5EF4-FFF2-40B4-BE49-F238E27FC236}">
                <a16:creationId xmlns:a16="http://schemas.microsoft.com/office/drawing/2014/main" id="{B4DBDEBF-912D-4AD1-A170-674DE483C0FB}"/>
              </a:ext>
            </a:extLst>
          </p:cNvPr>
          <p:cNvSpPr>
            <a:spLocks noGrp="1"/>
          </p:cNvSpPr>
          <p:nvPr>
            <p:ph type="body" sz="quarter" idx="11"/>
          </p:nvPr>
        </p:nvSpPr>
        <p:spPr>
          <a:xfrm>
            <a:off x="7192963" y="1436688"/>
            <a:ext cx="4469154" cy="4049712"/>
          </a:xfrm>
        </p:spPr>
        <p:txBody>
          <a:bodyPr wrap="square">
            <a:normAutofit/>
          </a:bodyPr>
          <a:lstStyle/>
          <a:p>
            <a:pPr marL="514350" indent="-514350">
              <a:buFont typeface="+mj-lt"/>
              <a:buAutoNum type="arabicPeriod"/>
            </a:pPr>
            <a:r>
              <a:rPr lang="en-US" dirty="0"/>
              <a:t>Read through the whole thing – cover to cover</a:t>
            </a:r>
          </a:p>
          <a:p>
            <a:pPr marL="514350" indent="-514350">
              <a:buFont typeface="+mj-lt"/>
              <a:buAutoNum type="arabicPeriod"/>
            </a:pPr>
            <a:r>
              <a:rPr lang="en-US" dirty="0"/>
              <a:t>Read through the whole thing – cover to cover </a:t>
            </a:r>
            <a:r>
              <a:rPr lang="en-US" b="1" dirty="0"/>
              <a:t>AGAIN</a:t>
            </a:r>
            <a:endParaRPr lang="en-US" dirty="0"/>
          </a:p>
          <a:p>
            <a:pPr marL="514350" indent="-514350">
              <a:buFont typeface="+mj-lt"/>
              <a:buAutoNum type="arabicPeriod"/>
            </a:pPr>
            <a:r>
              <a:rPr lang="en-US" dirty="0"/>
              <a:t>Choose an order:</a:t>
            </a:r>
          </a:p>
          <a:p>
            <a:pPr marL="742950" lvl="1" indent="-514350">
              <a:buFont typeface="Arial" panose="020B0604020202020204" pitchFamily="34" charset="0"/>
              <a:buChar char="•"/>
            </a:pPr>
            <a:r>
              <a:rPr lang="en-US" dirty="0"/>
              <a:t>Solve the easiest</a:t>
            </a:r>
          </a:p>
          <a:p>
            <a:pPr marL="742950" lvl="1" indent="-514350">
              <a:buFont typeface="Arial" panose="020B0604020202020204" pitchFamily="34" charset="0"/>
              <a:buChar char="•"/>
            </a:pPr>
            <a:r>
              <a:rPr lang="en-US" dirty="0"/>
              <a:t>The most points</a:t>
            </a:r>
          </a:p>
          <a:p>
            <a:pPr marL="742950" lvl="1" indent="-514350">
              <a:buFont typeface="Arial" panose="020B0604020202020204" pitchFamily="34" charset="0"/>
              <a:buChar char="•"/>
            </a:pPr>
            <a:r>
              <a:rPr lang="en-US" dirty="0"/>
              <a:t>The ones you know you can do</a:t>
            </a:r>
          </a:p>
        </p:txBody>
      </p:sp>
    </p:spTree>
    <p:extLst>
      <p:ext uri="{BB962C8B-B14F-4D97-AF65-F5344CB8AC3E}">
        <p14:creationId xmlns:p14="http://schemas.microsoft.com/office/powerpoint/2010/main" val="1925708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p:txBody>
          <a:bodyPr/>
          <a:lstStyle/>
          <a:p>
            <a:r>
              <a:rPr lang="en-US" noProof="0" dirty="0"/>
              <a:t>Questions and Feedback</a:t>
            </a:r>
          </a:p>
        </p:txBody>
      </p:sp>
    </p:spTree>
    <p:extLst>
      <p:ext uri="{BB962C8B-B14F-4D97-AF65-F5344CB8AC3E}">
        <p14:creationId xmlns:p14="http://schemas.microsoft.com/office/powerpoint/2010/main" val="108477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E600B65-A671-4BCD-B284-5F2EC9301682}"/>
              </a:ext>
            </a:extLst>
          </p:cNvPr>
          <p:cNvSpPr>
            <a:spLocks noGrp="1"/>
          </p:cNvSpPr>
          <p:nvPr>
            <p:ph type="title"/>
          </p:nvPr>
        </p:nvSpPr>
        <p:spPr>
          <a:xfrm>
            <a:off x="588263" y="5436128"/>
            <a:ext cx="11018520" cy="553998"/>
          </a:xfrm>
        </p:spPr>
        <p:txBody>
          <a:bodyPr/>
          <a:lstStyle/>
          <a:p>
            <a:r>
              <a:rPr lang="en-US" dirty="0"/>
              <a:t>Thank You!</a:t>
            </a:r>
          </a:p>
        </p:txBody>
      </p:sp>
      <p:pic>
        <p:nvPicPr>
          <p:cNvPr id="6" name="Picture 5" descr="A crowd of people in a stadium&#10;&#10;Description automatically generated with low confidence">
            <a:extLst>
              <a:ext uri="{FF2B5EF4-FFF2-40B4-BE49-F238E27FC236}">
                <a16:creationId xmlns:a16="http://schemas.microsoft.com/office/drawing/2014/main" id="{13A70C2B-5BB6-42E2-B5BA-EE764F150770}"/>
              </a:ext>
            </a:extLst>
          </p:cNvPr>
          <p:cNvPicPr>
            <a:picLocks noChangeAspect="1"/>
          </p:cNvPicPr>
          <p:nvPr/>
        </p:nvPicPr>
        <p:blipFill rotWithShape="1">
          <a:blip r:embed="rId2"/>
          <a:srcRect t="27254" b="16567"/>
          <a:stretch/>
        </p:blipFill>
        <p:spPr>
          <a:xfrm>
            <a:off x="20" y="10"/>
            <a:ext cx="12191980" cy="4571990"/>
          </a:xfrm>
          <a:prstGeom prst="rect">
            <a:avLst/>
          </a:prstGeom>
          <a:noFill/>
        </p:spPr>
      </p:pic>
    </p:spTree>
    <p:extLst>
      <p:ext uri="{BB962C8B-B14F-4D97-AF65-F5344CB8AC3E}">
        <p14:creationId xmlns:p14="http://schemas.microsoft.com/office/powerpoint/2010/main" val="38561915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614520-DF90-4204-921E-94F4728D94E8}"/>
              </a:ext>
            </a:extLst>
          </p:cNvPr>
          <p:cNvSpPr txBox="1"/>
          <p:nvPr/>
        </p:nvSpPr>
        <p:spPr>
          <a:xfrm>
            <a:off x="584200" y="3535540"/>
            <a:ext cx="4162425" cy="2733497"/>
          </a:xfrm>
          <a:prstGeom prst="rect">
            <a:avLst/>
          </a:prstGeom>
        </p:spPr>
        <p:txBody>
          <a:bodyPr vert="horz" wrap="square" lIns="0" tIns="0" rIns="0" bIns="0" rtlCol="0" anchor="b">
            <a:normAutofit/>
          </a:bodyPr>
          <a:lstStyle/>
          <a:p>
            <a:pPr defTabSz="932742">
              <a:spcBef>
                <a:spcPct val="20000"/>
              </a:spcBef>
              <a:buSzPct val="90000"/>
            </a:pP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Source: </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hlinkClick r:id="rId2"/>
              </a:rPr>
              <a:t>http://keepcalm-o-matic.co.uk/p/keep-calm-and-rtfm-123</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 </a:t>
            </a:r>
          </a:p>
        </p:txBody>
      </p:sp>
      <p:pic>
        <p:nvPicPr>
          <p:cNvPr id="1026" name="Picture 2" descr="KEEP CALM AND  RTFM">
            <a:extLst>
              <a:ext uri="{FF2B5EF4-FFF2-40B4-BE49-F238E27FC236}">
                <a16:creationId xmlns:a16="http://schemas.microsoft.com/office/drawing/2014/main" id="{5111BED5-2D0F-4921-A3D9-2E434A2A00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22633" y="0"/>
            <a:ext cx="5880734" cy="6858000"/>
          </a:xfrm>
          <a:prstGeom prst="rect">
            <a:avLst/>
          </a:prstGeom>
          <a:solidFill>
            <a:srgbClr val="FFFFFF"/>
          </a:solidFill>
        </p:spPr>
      </p:pic>
      <p:sp>
        <p:nvSpPr>
          <p:cNvPr id="3" name="Title 2">
            <a:extLst>
              <a:ext uri="{FF2B5EF4-FFF2-40B4-BE49-F238E27FC236}">
                <a16:creationId xmlns:a16="http://schemas.microsoft.com/office/drawing/2014/main" id="{D49FB89D-B96E-405D-ACB5-746DD0C81AB6}"/>
              </a:ext>
            </a:extLst>
          </p:cNvPr>
          <p:cNvSpPr>
            <a:spLocks noGrp="1"/>
          </p:cNvSpPr>
          <p:nvPr>
            <p:ph type="title"/>
          </p:nvPr>
        </p:nvSpPr>
        <p:spPr>
          <a:xfrm>
            <a:off x="588263" y="588963"/>
            <a:ext cx="4158362" cy="2535236"/>
          </a:xfrm>
        </p:spPr>
        <p:txBody>
          <a:bodyPr vert="horz" wrap="square" lIns="0" tIns="0" rIns="0" bIns="0" rtlCol="0" anchor="b">
            <a:normAutofit/>
          </a:bodyPr>
          <a:lstStyle/>
          <a:p>
            <a:r>
              <a:rPr lang="en-US" b="0" kern="1200" cap="none" spc="-50" baseline="0" noProof="0" dirty="0">
                <a:ln w="3175">
                  <a:noFill/>
                </a:ln>
                <a:effectLst/>
                <a:latin typeface="+mj-lt"/>
                <a:ea typeface="+mn-ea"/>
                <a:cs typeface="Segoe UI" pitchFamily="34" charset="0"/>
              </a:rPr>
              <a:t>When in doubt; read the docs!</a:t>
            </a:r>
          </a:p>
        </p:txBody>
      </p:sp>
    </p:spTree>
    <p:extLst>
      <p:ext uri="{BB962C8B-B14F-4D97-AF65-F5344CB8AC3E}">
        <p14:creationId xmlns:p14="http://schemas.microsoft.com/office/powerpoint/2010/main" val="11204702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58BB-F8DB-4CE7-81D9-254FC63882CF}"/>
              </a:ext>
            </a:extLst>
          </p:cNvPr>
          <p:cNvSpPr>
            <a:spLocks noGrp="1"/>
          </p:cNvSpPr>
          <p:nvPr>
            <p:ph type="title"/>
          </p:nvPr>
        </p:nvSpPr>
        <p:spPr/>
        <p:txBody>
          <a:bodyPr/>
          <a:lstStyle/>
          <a:p>
            <a:r>
              <a:rPr lang="en-US" dirty="0"/>
              <a:t>Keeping your code up to date</a:t>
            </a:r>
          </a:p>
        </p:txBody>
      </p:sp>
      <p:sp>
        <p:nvSpPr>
          <p:cNvPr id="3" name="Content Placeholder 2">
            <a:extLst>
              <a:ext uri="{FF2B5EF4-FFF2-40B4-BE49-F238E27FC236}">
                <a16:creationId xmlns:a16="http://schemas.microsoft.com/office/drawing/2014/main" id="{1659F67D-9C1F-4349-AC32-708AFFBE60A3}"/>
              </a:ext>
            </a:extLst>
          </p:cNvPr>
          <p:cNvSpPr>
            <a:spLocks noGrp="1"/>
          </p:cNvSpPr>
          <p:nvPr>
            <p:ph sz="quarter" idx="10"/>
          </p:nvPr>
        </p:nvSpPr>
        <p:spPr>
          <a:xfrm>
            <a:off x="584200" y="1435100"/>
            <a:ext cx="11018838" cy="2930033"/>
          </a:xfrm>
        </p:spPr>
        <p:txBody>
          <a:bodyPr/>
          <a:lstStyle/>
          <a:p>
            <a:pPr marL="0" indent="0">
              <a:buNone/>
            </a:pPr>
            <a:r>
              <a:rPr lang="en-US" b="1" dirty="0"/>
              <a:t>ALWAYS </a:t>
            </a:r>
            <a:r>
              <a:rPr lang="en-US" dirty="0"/>
              <a:t>upgrade to the </a:t>
            </a:r>
            <a:r>
              <a:rPr lang="en-US" i="1" dirty="0"/>
              <a:t>latest</a:t>
            </a:r>
            <a:r>
              <a:rPr lang="en-US" dirty="0"/>
              <a:t> version of your framework.</a:t>
            </a:r>
          </a:p>
          <a:p>
            <a:pPr marL="0" indent="0">
              <a:buNone/>
            </a:pPr>
            <a:endParaRPr lang="en-US" dirty="0"/>
          </a:p>
          <a:p>
            <a:pPr marL="0" indent="0">
              <a:buNone/>
            </a:pPr>
            <a:r>
              <a:rPr lang="en-US" b="1" dirty="0"/>
              <a:t>ALWAYS </a:t>
            </a:r>
            <a:r>
              <a:rPr lang="en-US" dirty="0"/>
              <a:t>upgrade to the </a:t>
            </a:r>
            <a:r>
              <a:rPr lang="en-US" i="1" dirty="0"/>
              <a:t>latest</a:t>
            </a:r>
            <a:r>
              <a:rPr lang="en-US" dirty="0"/>
              <a:t> version of your dependencies – NuGet, </a:t>
            </a:r>
            <a:r>
              <a:rPr lang="en-US" dirty="0" err="1"/>
              <a:t>npm</a:t>
            </a:r>
            <a:r>
              <a:rPr lang="en-US" dirty="0"/>
              <a:t>, Maven, etc.</a:t>
            </a:r>
          </a:p>
          <a:p>
            <a:pPr marL="0" indent="0">
              <a:buNone/>
            </a:pPr>
            <a:endParaRPr lang="en-US" b="1" dirty="0"/>
          </a:p>
          <a:p>
            <a:pPr marL="0" indent="0">
              <a:buNone/>
            </a:pPr>
            <a:r>
              <a:rPr lang="en-US" dirty="0"/>
              <a:t>Use </a:t>
            </a:r>
            <a:r>
              <a:rPr lang="en-US" b="1" dirty="0" err="1"/>
              <a:t>Dependabot</a:t>
            </a:r>
            <a:r>
              <a:rPr lang="en-US" dirty="0"/>
              <a:t>.</a:t>
            </a:r>
          </a:p>
        </p:txBody>
      </p:sp>
    </p:spTree>
    <p:extLst>
      <p:ext uri="{BB962C8B-B14F-4D97-AF65-F5344CB8AC3E}">
        <p14:creationId xmlns:p14="http://schemas.microsoft.com/office/powerpoint/2010/main" val="25649214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4D9675A-50C0-4A99-91BB-6772DB309C62}"/>
              </a:ext>
            </a:extLst>
          </p:cNvPr>
          <p:cNvSpPr>
            <a:spLocks noGrp="1"/>
          </p:cNvSpPr>
          <p:nvPr>
            <p:ph type="title"/>
          </p:nvPr>
        </p:nvSpPr>
        <p:spPr>
          <a:xfrm>
            <a:off x="588263" y="457200"/>
            <a:ext cx="11018520" cy="553998"/>
          </a:xfrm>
        </p:spPr>
        <p:txBody>
          <a:bodyPr/>
          <a:lstStyle/>
          <a:p>
            <a:r>
              <a:rPr lang="en-US" noProof="0" dirty="0"/>
              <a:t>Automatic Package Upgrades - Demo</a:t>
            </a:r>
          </a:p>
        </p:txBody>
      </p:sp>
      <p:pic>
        <p:nvPicPr>
          <p:cNvPr id="9" name="Picture 8" descr="Logo&#10;&#10;Description automatically generated">
            <a:extLst>
              <a:ext uri="{FF2B5EF4-FFF2-40B4-BE49-F238E27FC236}">
                <a16:creationId xmlns:a16="http://schemas.microsoft.com/office/drawing/2014/main" id="{229AA91D-84C6-41DF-A775-2BC5E95946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200" y="2281885"/>
            <a:ext cx="11018838" cy="3140367"/>
          </a:xfrm>
          <a:prstGeom prst="rect">
            <a:avLst/>
          </a:prstGeom>
          <a:noFill/>
        </p:spPr>
      </p:pic>
      <p:sp>
        <p:nvSpPr>
          <p:cNvPr id="10" name="TextBox 9">
            <a:extLst>
              <a:ext uri="{FF2B5EF4-FFF2-40B4-BE49-F238E27FC236}">
                <a16:creationId xmlns:a16="http://schemas.microsoft.com/office/drawing/2014/main" id="{56E29091-3546-45D3-90B3-F583CD624D1A}"/>
              </a:ext>
            </a:extLst>
          </p:cNvPr>
          <p:cNvSpPr txBox="1"/>
          <p:nvPr/>
        </p:nvSpPr>
        <p:spPr>
          <a:xfrm>
            <a:off x="9256242" y="5314530"/>
            <a:ext cx="2346796"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www.rickroche.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6473798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6BF72F-1BA2-4630-B177-3853F6F3A92C}"/>
              </a:ext>
            </a:extLst>
          </p:cNvPr>
          <p:cNvSpPr>
            <a:spLocks noGrp="1"/>
          </p:cNvSpPr>
          <p:nvPr>
            <p:ph type="body" sz="quarter" idx="13"/>
          </p:nvPr>
        </p:nvSpPr>
        <p:spPr>
          <a:xfrm>
            <a:off x="-1" y="0"/>
            <a:ext cx="4902591" cy="799963"/>
          </a:xfrm>
        </p:spPr>
        <p:txBody>
          <a:bodyPr/>
          <a:lstStyle/>
          <a:p>
            <a:r>
              <a:rPr lang="en-US" dirty="0"/>
              <a:t>.</a:t>
            </a:r>
            <a:r>
              <a:rPr lang="en-US" dirty="0" err="1"/>
              <a:t>github</a:t>
            </a:r>
            <a:r>
              <a:rPr lang="en-US" dirty="0"/>
              <a:t>/workflows/</a:t>
            </a:r>
            <a:r>
              <a:rPr lang="en-US" dirty="0" err="1"/>
              <a:t>dependabot.yml</a:t>
            </a:r>
            <a:endParaRPr lang="en-US" dirty="0"/>
          </a:p>
        </p:txBody>
      </p:sp>
      <p:sp>
        <p:nvSpPr>
          <p:cNvPr id="4" name="Text Placeholder 3">
            <a:extLst>
              <a:ext uri="{FF2B5EF4-FFF2-40B4-BE49-F238E27FC236}">
                <a16:creationId xmlns:a16="http://schemas.microsoft.com/office/drawing/2014/main" id="{65CD8BF4-EBD9-468C-ABF7-B92E5417EE4D}"/>
              </a:ext>
            </a:extLst>
          </p:cNvPr>
          <p:cNvSpPr>
            <a:spLocks noGrp="1"/>
          </p:cNvSpPr>
          <p:nvPr>
            <p:ph type="body" sz="quarter" idx="10"/>
          </p:nvPr>
        </p:nvSpPr>
        <p:spPr>
          <a:xfrm>
            <a:off x="591438" y="710247"/>
            <a:ext cx="11018520" cy="4542782"/>
          </a:xfrm>
        </p:spPr>
        <p:txBody>
          <a:bodyPr/>
          <a:lstStyle/>
          <a:p>
            <a:r>
              <a:rPr lang="en-US" sz="3600" b="0" dirty="0">
                <a:solidFill>
                  <a:srgbClr val="000000"/>
                </a:solidFill>
                <a:effectLst/>
                <a:latin typeface="Cascadia Code" panose="020B0609020000020004" pitchFamily="49" charset="0"/>
                <a:cs typeface="Cascadia Code" panose="020B0609020000020004" pitchFamily="49" charset="0"/>
              </a:rPr>
              <a:t>---</a:t>
            </a:r>
          </a:p>
          <a:p>
            <a:r>
              <a:rPr lang="en-US" sz="3600" b="0" dirty="0">
                <a:solidFill>
                  <a:srgbClr val="800000"/>
                </a:solidFill>
                <a:effectLst/>
                <a:latin typeface="Cascadia Code" panose="020B0609020000020004" pitchFamily="49" charset="0"/>
                <a:cs typeface="Cascadia Code" panose="020B0609020000020004" pitchFamily="49" charset="0"/>
              </a:rPr>
              <a:t>version</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098658"/>
                </a:solidFill>
                <a:effectLst/>
                <a:latin typeface="Cascadia Code" panose="020B0609020000020004" pitchFamily="49" charset="0"/>
                <a:cs typeface="Cascadia Code" panose="020B0609020000020004" pitchFamily="49" charset="0"/>
              </a:rPr>
              <a:t>2</a:t>
            </a:r>
            <a:endParaRPr lang="en-US" sz="3600" b="0" dirty="0">
              <a:solidFill>
                <a:srgbClr val="000000"/>
              </a:solidFill>
              <a:effectLst/>
              <a:latin typeface="Cascadia Code" panose="020B0609020000020004" pitchFamily="49" charset="0"/>
              <a:cs typeface="Cascadia Code" panose="020B0609020000020004" pitchFamily="49" charset="0"/>
            </a:endParaRPr>
          </a:p>
          <a:p>
            <a:r>
              <a:rPr lang="en-US" sz="3600" b="0" dirty="0">
                <a:solidFill>
                  <a:srgbClr val="800000"/>
                </a:solidFill>
                <a:effectLst/>
                <a:latin typeface="Cascadia Code" panose="020B0609020000020004" pitchFamily="49" charset="0"/>
                <a:cs typeface="Cascadia Code" panose="020B0609020000020004" pitchFamily="49" charset="0"/>
              </a:rPr>
              <a:t>updates</a:t>
            </a:r>
            <a:r>
              <a:rPr lang="en-US" sz="3600" b="0" dirty="0">
                <a:solidFill>
                  <a:srgbClr val="000000"/>
                </a:solidFill>
                <a:effectLst/>
                <a:latin typeface="Cascadia Code" panose="020B0609020000020004" pitchFamily="49" charset="0"/>
                <a:cs typeface="Cascadia Code" panose="020B0609020000020004" pitchFamily="49" charset="0"/>
              </a:rPr>
              <a:t>:</a:t>
            </a:r>
          </a:p>
          <a:p>
            <a:r>
              <a:rPr lang="en-US" sz="3600" b="0" dirty="0">
                <a:solidFill>
                  <a:srgbClr val="000000"/>
                </a:solidFill>
                <a:effectLst/>
                <a:latin typeface="Cascadia Code" panose="020B0609020000020004" pitchFamily="49" charset="0"/>
                <a:cs typeface="Cascadia Code" panose="020B0609020000020004" pitchFamily="49" charset="0"/>
              </a:rPr>
              <a:t>  - </a:t>
            </a:r>
            <a:r>
              <a:rPr lang="en-US" sz="3600" b="0" dirty="0">
                <a:solidFill>
                  <a:srgbClr val="800000"/>
                </a:solidFill>
                <a:effectLst/>
                <a:latin typeface="Cascadia Code" panose="020B0609020000020004" pitchFamily="49" charset="0"/>
                <a:cs typeface="Cascadia Code" panose="020B0609020000020004" pitchFamily="49" charset="0"/>
              </a:rPr>
              <a:t>package-ecosystem</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err="1">
                <a:solidFill>
                  <a:srgbClr val="0000FF"/>
                </a:solidFill>
                <a:effectLst/>
                <a:latin typeface="Cascadia Code" panose="020B0609020000020004" pitchFamily="49" charset="0"/>
                <a:cs typeface="Cascadia Code" panose="020B0609020000020004" pitchFamily="49" charset="0"/>
              </a:rPr>
              <a:t>nuget</a:t>
            </a:r>
            <a:endParaRPr lang="en-US" sz="3600" b="0" dirty="0">
              <a:solidFill>
                <a:srgbClr val="000000"/>
              </a:solidFill>
              <a:effectLst/>
              <a:latin typeface="Cascadia Code" panose="020B0609020000020004" pitchFamily="49" charset="0"/>
              <a:cs typeface="Cascadia Code" panose="020B0609020000020004" pitchFamily="49" charset="0"/>
            </a:endParaRPr>
          </a:p>
          <a:p>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800000"/>
                </a:solidFill>
                <a:effectLst/>
                <a:latin typeface="Cascadia Code" panose="020B0609020000020004" pitchFamily="49" charset="0"/>
                <a:cs typeface="Cascadia Code" panose="020B0609020000020004" pitchFamily="49" charset="0"/>
              </a:rPr>
              <a:t>directory</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0000FF"/>
                </a:solidFill>
                <a:effectLst/>
                <a:latin typeface="Cascadia Code" panose="020B0609020000020004" pitchFamily="49" charset="0"/>
                <a:cs typeface="Cascadia Code" panose="020B0609020000020004" pitchFamily="49" charset="0"/>
              </a:rPr>
              <a:t>/</a:t>
            </a:r>
            <a:endParaRPr lang="en-US" sz="3600" b="0" dirty="0">
              <a:solidFill>
                <a:srgbClr val="000000"/>
              </a:solidFill>
              <a:effectLst/>
              <a:latin typeface="Cascadia Code" panose="020B0609020000020004" pitchFamily="49" charset="0"/>
              <a:cs typeface="Cascadia Code" panose="020B0609020000020004" pitchFamily="49" charset="0"/>
            </a:endParaRPr>
          </a:p>
          <a:p>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800000"/>
                </a:solidFill>
                <a:effectLst/>
                <a:latin typeface="Cascadia Code" panose="020B0609020000020004" pitchFamily="49" charset="0"/>
                <a:cs typeface="Cascadia Code" panose="020B0609020000020004" pitchFamily="49" charset="0"/>
              </a:rPr>
              <a:t>schedule</a:t>
            </a:r>
            <a:r>
              <a:rPr lang="en-US" sz="3600" b="0" dirty="0">
                <a:solidFill>
                  <a:srgbClr val="000000"/>
                </a:solidFill>
                <a:effectLst/>
                <a:latin typeface="Cascadia Code" panose="020B0609020000020004" pitchFamily="49" charset="0"/>
                <a:cs typeface="Cascadia Code" panose="020B0609020000020004" pitchFamily="49" charset="0"/>
              </a:rPr>
              <a:t>:</a:t>
            </a:r>
          </a:p>
          <a:p>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800000"/>
                </a:solidFill>
                <a:effectLst/>
                <a:latin typeface="Cascadia Code" panose="020B0609020000020004" pitchFamily="49" charset="0"/>
                <a:cs typeface="Cascadia Code" panose="020B0609020000020004" pitchFamily="49" charset="0"/>
              </a:rPr>
              <a:t>interval</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0000FF"/>
                </a:solidFill>
                <a:effectLst/>
                <a:latin typeface="Cascadia Code" panose="020B0609020000020004" pitchFamily="49" charset="0"/>
                <a:cs typeface="Cascadia Code" panose="020B0609020000020004" pitchFamily="49" charset="0"/>
              </a:rPr>
              <a:t>daily</a:t>
            </a:r>
            <a:endParaRPr lang="en-US" sz="3600" b="0" dirty="0">
              <a:solidFill>
                <a:srgbClr val="000000"/>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9457365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a:xfrm>
            <a:off x="585216" y="3033223"/>
            <a:ext cx="9144000" cy="498598"/>
          </a:xfrm>
        </p:spPr>
        <p:txBody>
          <a:bodyPr/>
          <a:lstStyle/>
          <a:p>
            <a:r>
              <a:rPr lang="en-US" noProof="0" dirty="0" err="1"/>
              <a:t>Blazor</a:t>
            </a:r>
            <a:r>
              <a:rPr lang="en-US" noProof="0" dirty="0"/>
              <a:t> CRUD and Azure Storage</a:t>
            </a:r>
          </a:p>
        </p:txBody>
      </p:sp>
      <p:sp>
        <p:nvSpPr>
          <p:cNvPr id="2" name="Text Placeholder 1">
            <a:extLst>
              <a:ext uri="{FF2B5EF4-FFF2-40B4-BE49-F238E27FC236}">
                <a16:creationId xmlns:a16="http://schemas.microsoft.com/office/drawing/2014/main" id="{4BEF6569-5C77-4E3B-8C18-DEC416465289}"/>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61098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a:xfrm>
            <a:off x="585216" y="3033223"/>
            <a:ext cx="9144000" cy="498598"/>
          </a:xfrm>
        </p:spPr>
        <p:txBody>
          <a:bodyPr/>
          <a:lstStyle/>
          <a:p>
            <a:r>
              <a:rPr lang="en-US" dirty="0"/>
              <a:t>App Roles and AAD auth</a:t>
            </a:r>
            <a:endParaRPr lang="en-US" noProof="0" dirty="0"/>
          </a:p>
        </p:txBody>
      </p:sp>
      <p:sp>
        <p:nvSpPr>
          <p:cNvPr id="2" name="Text Placeholder 1">
            <a:extLst>
              <a:ext uri="{FF2B5EF4-FFF2-40B4-BE49-F238E27FC236}">
                <a16:creationId xmlns:a16="http://schemas.microsoft.com/office/drawing/2014/main" id="{4BEF6569-5C77-4E3B-8C18-DEC416465289}"/>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61202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businesscard, screenshot, vector graphics&#10;&#10;Description automatically generated">
            <a:extLst>
              <a:ext uri="{FF2B5EF4-FFF2-40B4-BE49-F238E27FC236}">
                <a16:creationId xmlns:a16="http://schemas.microsoft.com/office/drawing/2014/main" id="{97BB8122-C23A-435C-B4E3-161AFB77527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26759"/>
            <a:ext cx="12192000" cy="6882580"/>
          </a:xfrm>
          <a:prstGeom prst="rect">
            <a:avLst/>
          </a:prstGeom>
        </p:spPr>
      </p:pic>
      <p:sp>
        <p:nvSpPr>
          <p:cNvPr id="11" name="TextBox 10">
            <a:extLst>
              <a:ext uri="{FF2B5EF4-FFF2-40B4-BE49-F238E27FC236}">
                <a16:creationId xmlns:a16="http://schemas.microsoft.com/office/drawing/2014/main" id="{5B7D4F79-6FA9-406C-912E-EE778A790F3C}"/>
              </a:ext>
            </a:extLst>
          </p:cNvPr>
          <p:cNvSpPr txBox="1"/>
          <p:nvPr/>
        </p:nvSpPr>
        <p:spPr>
          <a:xfrm>
            <a:off x="0" y="6757386"/>
            <a:ext cx="12192000" cy="138499"/>
          </a:xfrm>
          <a:prstGeom prst="rect">
            <a:avLst/>
          </a:prstGeom>
          <a:noFill/>
        </p:spPr>
        <p:txBody>
          <a:bodyPr wrap="square" lIns="0" tIns="0" rIns="0" bIns="0" rtlCol="0">
            <a:spAutoFit/>
          </a:bodyPr>
          <a:lstStyle/>
          <a:p>
            <a:r>
              <a:rPr lang="en-US" sz="900">
                <a:hlinkClick r:id="rId3" tooltip="http://stackoverflow.com/questions/2741832/unit-tests-vs-functional-test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22382535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456</Words>
  <Application>Microsoft Office PowerPoint</Application>
  <PresentationFormat>Widescreen</PresentationFormat>
  <Paragraphs>78</Paragraphs>
  <Slides>24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Cascadia Code</vt:lpstr>
      <vt:lpstr>Consolas</vt:lpstr>
      <vt:lpstr>Segoe UI</vt:lpstr>
      <vt:lpstr>Segoe UI Semibold</vt:lpstr>
      <vt:lpstr>Wingdings</vt:lpstr>
      <vt:lpstr>White Template</vt:lpstr>
      <vt:lpstr>C♯ this._course.Dispose();</vt:lpstr>
      <vt:lpstr>Agenda</vt:lpstr>
      <vt:lpstr>When in doubt; read the docs!</vt:lpstr>
      <vt:lpstr>Keeping your code up to date</vt:lpstr>
      <vt:lpstr>Automatic Package Upgrades - Demo</vt:lpstr>
      <vt:lpstr>PowerPoint Presentation</vt:lpstr>
      <vt:lpstr>Blazor CRUD and Azure Storage</vt:lpstr>
      <vt:lpstr>App Roles and AAD auth</vt:lpstr>
      <vt:lpstr>PowerPoint Presentation</vt:lpstr>
      <vt:lpstr>Integration Testing</vt:lpstr>
      <vt:lpstr>PowerPoint Presentation</vt:lpstr>
      <vt:lpstr>DevOps</vt:lpstr>
      <vt:lpstr>Books</vt:lpstr>
      <vt:lpstr>Continuous Delivery</vt:lpstr>
      <vt:lpstr>Continuous Delivery</vt:lpstr>
      <vt:lpstr>Continuous Deployment</vt:lpstr>
      <vt:lpstr>Infrastructure as Code</vt:lpstr>
      <vt:lpstr>Infrastructure as Code</vt:lpstr>
      <vt:lpstr>Infrastructure as Code Tools for Microsoft Azure</vt:lpstr>
      <vt:lpstr>Continuous Delivery and Deployment Infrastructure as Code</vt:lpstr>
      <vt:lpstr>A note on the exam</vt:lpstr>
      <vt:lpstr>Steps</vt:lpstr>
      <vt:lpstr>Questions and Feedback</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259</cp:revision>
  <dcterms:created xsi:type="dcterms:W3CDTF">2021-09-02T18:23:40Z</dcterms:created>
  <dcterms:modified xsi:type="dcterms:W3CDTF">2021-12-03T08:37:41Z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